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92" r:id="rId5"/>
    <p:sldId id="275" r:id="rId6"/>
    <p:sldId id="296" r:id="rId7"/>
    <p:sldId id="298" r:id="rId8"/>
    <p:sldId id="288" r:id="rId9"/>
    <p:sldId id="276" r:id="rId10"/>
    <p:sldId id="297" r:id="rId11"/>
    <p:sldId id="29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B85"/>
    <a:srgbClr val="CF4F22"/>
    <a:srgbClr val="F8B252"/>
    <a:srgbClr val="0F253E"/>
    <a:srgbClr val="AEC1D8"/>
    <a:srgbClr val="FDE9D2"/>
    <a:srgbClr val="CD7653"/>
    <a:srgbClr val="F69222"/>
    <a:srgbClr val="E92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5196" autoAdjust="0"/>
  </p:normalViewPr>
  <p:slideViewPr>
    <p:cSldViewPr snapToGrid="0" showGuides="1">
      <p:cViewPr varScale="1">
        <p:scale>
          <a:sx n="85" d="100"/>
          <a:sy n="85" d="100"/>
        </p:scale>
        <p:origin x="619"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[Energy KPI.xlsx]KPI 1!PivotTable4</c:name>
    <c:fmtId val="5"/>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solidFill>
              <a:sysClr val="windowText" lastClr="000000"/>
            </a:solidFill>
          </a:ln>
          <a:effectLst>
            <a:outerShdw blurRad="57150" dist="19050" dir="5400000" algn="ctr" rotWithShape="0">
              <a:srgbClr val="000000">
                <a:alpha val="63000"/>
              </a:srgbClr>
            </a:outerShdw>
          </a:effectLst>
        </c:spP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1805592280254898E-2"/>
          <c:y val="2.7073848985093778E-2"/>
          <c:w val="0.98003174462887688"/>
          <c:h val="0.9544596604818687"/>
        </c:manualLayout>
      </c:layout>
      <c:bar3DChart>
        <c:barDir val="col"/>
        <c:grouping val="standard"/>
        <c:varyColors val="0"/>
        <c:ser>
          <c:idx val="0"/>
          <c:order val="0"/>
          <c:tx>
            <c:strRef>
              <c:f>'KPI 1'!$C$9:$C$10</c:f>
              <c:strCache>
                <c:ptCount val="1"/>
                <c:pt idx="0">
                  <c:v>Total</c:v>
                </c:pt>
              </c:strCache>
            </c:strRef>
          </c:tx>
          <c:spPr>
            <a:solidFill>
              <a:schemeClr val="bg1"/>
            </a:solidFill>
            <a:ln>
              <a:noFill/>
            </a:ln>
            <a:effectLst>
              <a:outerShdw blurRad="57150" dist="19050" dir="5400000" algn="ctr" rotWithShape="0">
                <a:srgbClr val="000000">
                  <a:alpha val="63000"/>
                </a:srgbClr>
              </a:outerShdw>
            </a:effectLst>
            <a:sp3d/>
          </c:spPr>
          <c:invertIfNegative val="0"/>
          <c:dPt>
            <c:idx val="0"/>
            <c:invertIfNegative val="0"/>
            <c:bubble3D val="0"/>
            <c:extLst>
              <c:ext xmlns:c16="http://schemas.microsoft.com/office/drawing/2014/chart" uri="{C3380CC4-5D6E-409C-BE32-E72D297353CC}">
                <c16:uniqueId val="{00000000-5595-4A95-974D-913D646DEE24}"/>
              </c:ext>
            </c:extLst>
          </c:dPt>
          <c:dLbls>
            <c:dLbl>
              <c:idx val="0"/>
              <c:layout>
                <c:manualLayout>
                  <c:x val="1.163486770535785E-2"/>
                  <c:y val="0.290017237352955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95-4A95-974D-913D646DEE24}"/>
                </c:ext>
              </c:extLst>
            </c:dLbl>
            <c:dLbl>
              <c:idx val="1"/>
              <c:layout>
                <c:manualLayout>
                  <c:x val="1.226705573517455E-2"/>
                  <c:y val="2.87477849680774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95-4A95-974D-913D646DEE2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 1'!$B$11:$B$13</c:f>
              <c:strCache>
                <c:ptCount val="2"/>
                <c:pt idx="0">
                  <c:v>Ethane</c:v>
                </c:pt>
                <c:pt idx="1">
                  <c:v>Ethanol (100%)</c:v>
                </c:pt>
              </c:strCache>
            </c:strRef>
          </c:cat>
          <c:val>
            <c:numRef>
              <c:f>'KPI 1'!$C$11:$C$13</c:f>
              <c:numCache>
                <c:formatCode>#.00,,"M"</c:formatCode>
                <c:ptCount val="2"/>
                <c:pt idx="0">
                  <c:v>5559800.3354999991</c:v>
                </c:pt>
                <c:pt idx="1">
                  <c:v>84129.164229999995</c:v>
                </c:pt>
              </c:numCache>
            </c:numRef>
          </c:val>
          <c:shape val="pyramidToMax"/>
          <c:extLst>
            <c:ext xmlns:c16="http://schemas.microsoft.com/office/drawing/2014/chart" uri="{C3380CC4-5D6E-409C-BE32-E72D297353CC}">
              <c16:uniqueId val="{00000001-5595-4A95-974D-913D646DEE24}"/>
            </c:ext>
          </c:extLst>
        </c:ser>
        <c:dLbls>
          <c:showLegendKey val="0"/>
          <c:showVal val="1"/>
          <c:showCatName val="0"/>
          <c:showSerName val="0"/>
          <c:showPercent val="0"/>
          <c:showBubbleSize val="0"/>
        </c:dLbls>
        <c:gapWidth val="100"/>
        <c:gapDepth val="159"/>
        <c:shape val="box"/>
        <c:axId val="411458024"/>
        <c:axId val="411457696"/>
        <c:axId val="417741304"/>
      </c:bar3DChart>
      <c:catAx>
        <c:axId val="411458024"/>
        <c:scaling>
          <c:orientation val="minMax"/>
        </c:scaling>
        <c:delete val="1"/>
        <c:axPos val="b"/>
        <c:numFmt formatCode="General" sourceLinked="1"/>
        <c:majorTickMark val="out"/>
        <c:minorTickMark val="none"/>
        <c:tickLblPos val="nextTo"/>
        <c:crossAx val="411457696"/>
        <c:crosses val="autoZero"/>
        <c:auto val="1"/>
        <c:lblAlgn val="ctr"/>
        <c:lblOffset val="100"/>
        <c:noMultiLvlLbl val="0"/>
      </c:catAx>
      <c:valAx>
        <c:axId val="411457696"/>
        <c:scaling>
          <c:orientation val="minMax"/>
        </c:scaling>
        <c:delete val="1"/>
        <c:axPos val="l"/>
        <c:numFmt formatCode="#.00,,&quot;M&quot;" sourceLinked="1"/>
        <c:majorTickMark val="out"/>
        <c:minorTickMark val="none"/>
        <c:tickLblPos val="nextTo"/>
        <c:crossAx val="411458024"/>
        <c:crosses val="autoZero"/>
        <c:crossBetween val="between"/>
      </c:valAx>
      <c:serAx>
        <c:axId val="417741304"/>
        <c:scaling>
          <c:orientation val="minMax"/>
        </c:scaling>
        <c:delete val="1"/>
        <c:axPos val="b"/>
        <c:majorTickMark val="out"/>
        <c:minorTickMark val="none"/>
        <c:tickLblPos val="nextTo"/>
        <c:crossAx val="41145769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3"/>
      <a:stretch>
        <a:fillRect/>
      </a:stretch>
    </a:blipFill>
    <a:ln w="9525" cap="flat" cmpd="sng" algn="ctr">
      <a:noFill/>
      <a:round/>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0.55628</cdr:x>
      <cdr:y>0.83145</cdr:y>
    </cdr:from>
    <cdr:to>
      <cdr:x>0.79508</cdr:x>
      <cdr:y>0.88917</cdr:y>
    </cdr:to>
    <cdr:sp macro="" textlink="">
      <cdr:nvSpPr>
        <cdr:cNvPr id="2" name="TextBox 1">
          <a:extLst xmlns:a="http://schemas.openxmlformats.org/drawingml/2006/main">
            <a:ext uri="{FF2B5EF4-FFF2-40B4-BE49-F238E27FC236}">
              <a16:creationId xmlns:a16="http://schemas.microsoft.com/office/drawing/2014/main" id="{315E0570-BD86-2094-388B-C78BBBEBD660}"/>
            </a:ext>
          </a:extLst>
        </cdr:cNvPr>
        <cdr:cNvSpPr txBox="1"/>
      </cdr:nvSpPr>
      <cdr:spPr>
        <a:xfrm xmlns:a="http://schemas.openxmlformats.org/drawingml/2006/main">
          <a:off x="2303637" y="2203866"/>
          <a:ext cx="988913" cy="152995"/>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rtl="0"/>
          <a:r>
            <a:rPr lang="en-IN" sz="1400" b="1" kern="1200" dirty="0">
              <a:solidFill>
                <a:schemeClr val="tx1"/>
              </a:solidFill>
            </a:rPr>
            <a:t>Ethanol (100%)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3273705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96682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49961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chart" Target="../charts/chart1.xml"/><Relationship Id="rId5"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699248"/>
            <a:ext cx="5257793" cy="1102658"/>
          </a:xfrm>
        </p:spPr>
        <p:txBody>
          <a:bodyPr/>
          <a:lstStyle/>
          <a:p>
            <a:r>
              <a:rPr lang="en-US" altLang="zh-CN" sz="4000" dirty="0">
                <a:effectLst>
                  <a:outerShdw blurRad="38100" dist="38100" dir="2700000" algn="tl">
                    <a:srgbClr val="000000">
                      <a:alpha val="43137"/>
                    </a:srgbClr>
                  </a:outerShdw>
                </a:effectLst>
              </a:rPr>
              <a:t>Industrial Combustion Energy Use</a:t>
            </a:r>
            <a:endParaRPr lang="en-US" sz="4000" dirty="0">
              <a:effectLst>
                <a:outerShdw blurRad="38100" dist="38100" dir="2700000" algn="tl">
                  <a:srgbClr val="000000">
                    <a:alpha val="43137"/>
                  </a:srgbClr>
                </a:outerShdw>
              </a:effectLst>
            </a:endParaRP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6518" r="6518"/>
          <a:stretch/>
        </p:blipFill>
        <p:spPr>
          <a:effectLst>
            <a:glow rad="228600">
              <a:schemeClr val="accent4">
                <a:satMod val="175000"/>
                <a:alpha val="40000"/>
              </a:schemeClr>
            </a:glow>
          </a:effectLst>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bg2">
              <a:lumMod val="75000"/>
              <a:alpha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1BA3D1C8-3798-322C-EEFA-87096C9E8E7A}"/>
              </a:ext>
            </a:extLst>
          </p:cNvPr>
          <p:cNvSpPr txBox="1"/>
          <p:nvPr/>
        </p:nvSpPr>
        <p:spPr>
          <a:xfrm>
            <a:off x="1197954" y="6024282"/>
            <a:ext cx="4025666" cy="400110"/>
          </a:xfrm>
          <a:prstGeom prst="rect">
            <a:avLst/>
          </a:prstGeom>
        </p:spPr>
        <p:txBody>
          <a:bodyPr wrap="square" rtlCol="0">
            <a:spAutoFit/>
          </a:bodyPr>
          <a:lstStyle/>
          <a:p>
            <a:pPr marL="0" indent="0">
              <a:lnSpc>
                <a:spcPct val="100000"/>
              </a:lnSpc>
              <a:spcBef>
                <a:spcPts val="0"/>
              </a:spcBef>
              <a:buFontTx/>
              <a:buNone/>
            </a:pPr>
            <a:r>
              <a:rPr lang="en-IN" sz="2000" b="1" dirty="0">
                <a:solidFill>
                  <a:schemeClr val="accent6"/>
                </a:solidFill>
                <a:latin typeface="Posterama" panose="020B0504020200020000" pitchFamily="34" charset="0"/>
                <a:ea typeface="微软雅黑"/>
                <a:cs typeface="Posterama" panose="020B0504020200020000" pitchFamily="34" charset="0"/>
              </a:rPr>
              <a:t>- </a:t>
            </a:r>
            <a:r>
              <a:rPr lang="en-US" sz="2000" b="1" dirty="0">
                <a:solidFill>
                  <a:schemeClr val="accent6"/>
                </a:solidFill>
                <a:latin typeface="Posterama" panose="020B0504020200020000" pitchFamily="34" charset="0"/>
                <a:ea typeface="微软雅黑"/>
                <a:cs typeface="Posterama" panose="020B0504020200020000" pitchFamily="34" charset="0"/>
              </a:rPr>
              <a:t>Pankti Rashmin Satra</a:t>
            </a:r>
            <a:endParaRPr lang="en-IN" sz="2000" b="1" dirty="0">
              <a:solidFill>
                <a:schemeClr val="accent6"/>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90"/>
                                          </p:val>
                                        </p:tav>
                                        <p:tav tm="100000">
                                          <p:val>
                                            <p:fltVal val="0"/>
                                          </p:val>
                                        </p:tav>
                                      </p:tavLst>
                                    </p:anim>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20CBC7-02AB-5842-AAD1-D9C234809B1F}"/>
              </a:ext>
            </a:extLst>
          </p:cNvPr>
          <p:cNvSpPr/>
          <p:nvPr/>
        </p:nvSpPr>
        <p:spPr>
          <a:xfrm rot="16200000">
            <a:off x="1" y="1381799"/>
            <a:ext cx="5400000" cy="5400000"/>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700" dirty="0"/>
              <a:t>MMBtu_TOTAL for Ethane &amp; Ethanol</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1700" dirty="0"/>
              <a:t>Process Heating for 3M Company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sz="1700" dirty="0"/>
              <a:t>Unit Name Trend (1950-2022) Vs GWht_TOTAL</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sz="1700" dirty="0"/>
              <a:t>% Share of Direct Uses –Total Non process for each MECS_Region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sz="1700" dirty="0"/>
              <a:t>County wise Conventional Boiler Use Stats</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796BDED4-5B03-D3A3-84B4-940A13E7EB99}"/>
              </a:ext>
            </a:extLst>
          </p:cNvPr>
          <p:cNvSpPr/>
          <p:nvPr/>
        </p:nvSpPr>
        <p:spPr>
          <a:xfrm rot="5400000">
            <a:off x="7486324" y="513288"/>
            <a:ext cx="4731130" cy="4248873"/>
          </a:xfrm>
          <a:prstGeom prst="hexagon">
            <a:avLst/>
          </a:prstGeom>
          <a:blipFill dpi="0" rotWithShape="0">
            <a:blip r:embed="rId4"/>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85B3452-3BFA-883B-AB94-16E0FF6480FB}"/>
              </a:ext>
            </a:extLst>
          </p:cNvPr>
          <p:cNvSpPr/>
          <p:nvPr/>
        </p:nvSpPr>
        <p:spPr>
          <a:xfrm rot="16200000">
            <a:off x="215674" y="941832"/>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4362" y="1018430"/>
            <a:ext cx="5726109" cy="5307434"/>
          </a:xfrm>
          <a:ln>
            <a:noFill/>
          </a:ln>
        </p:spPr>
        <p:txBody>
          <a:bodyPr/>
          <a:lstStyle/>
          <a:p>
            <a:pPr marL="285750" indent="-285750">
              <a:buFont typeface="Courier New" panose="02070309020205020404" pitchFamily="49" charset="0"/>
              <a:buChar char="o"/>
            </a:pPr>
            <a:r>
              <a:rPr lang="en-US" sz="2400" dirty="0">
                <a:solidFill>
                  <a:srgbClr val="000000"/>
                </a:solidFill>
              </a:rPr>
              <a:t>Percentage share of Ethane(0.0526%) is higher than Ethanol(0.0008%) in MMBtu_TOTAL.</a:t>
            </a:r>
          </a:p>
          <a:p>
            <a:pPr marL="285750" indent="-285750">
              <a:buFont typeface="Courier New" panose="02070309020205020404" pitchFamily="49" charset="0"/>
              <a:buChar char="o"/>
            </a:pPr>
            <a:r>
              <a:rPr lang="en-US" sz="2400" dirty="0">
                <a:solidFill>
                  <a:srgbClr val="000000"/>
                </a:solidFill>
              </a:rPr>
              <a:t>Ethane stands in 21st position and Ethanol stands in 43 position among 50 different fuel types.</a:t>
            </a:r>
          </a:p>
          <a:p>
            <a:pPr marL="285750" indent="-285750">
              <a:buFont typeface="Courier New" panose="02070309020205020404" pitchFamily="49" charset="0"/>
              <a:buChar char="o"/>
            </a:pPr>
            <a:r>
              <a:rPr lang="en-US" sz="2400" dirty="0">
                <a:solidFill>
                  <a:srgbClr val="000000"/>
                </a:solidFill>
              </a:rPr>
              <a:t>CHP and/or Cogeneration process of Ethane(0.07M) where as for Ethanol(0).</a:t>
            </a:r>
          </a:p>
          <a:p>
            <a:pPr marL="285750" indent="-285750">
              <a:buFont typeface="Courier New" panose="02070309020205020404" pitchFamily="49" charset="0"/>
              <a:buChar char="o"/>
            </a:pPr>
            <a:r>
              <a:rPr lang="en-US" sz="2400" dirty="0">
                <a:solidFill>
                  <a:srgbClr val="000000"/>
                </a:solidFill>
              </a:rPr>
              <a:t>When we compare both fuel types, Ethane is higher in all parameters compared with Ethanol.</a:t>
            </a:r>
          </a:p>
          <a:p>
            <a:pPr marL="285750" indent="-285750">
              <a:buFont typeface="Courier New" panose="02070309020205020404" pitchFamily="49" charset="0"/>
              <a:buChar char="o"/>
            </a:pPr>
            <a:r>
              <a:rPr lang="en-US" sz="2400" dirty="0">
                <a:solidFill>
                  <a:srgbClr val="000000"/>
                </a:solidFill>
              </a:rPr>
              <a:t>So, we can say Ethane is widely used rather than Ethanol.</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675" y="272159"/>
            <a:ext cx="6724621" cy="669673"/>
          </a:xfrm>
        </p:spPr>
        <p:txBody>
          <a:bodyPr/>
          <a:lstStyle/>
          <a:p>
            <a:pPr>
              <a:lnSpc>
                <a:spcPct val="100000"/>
              </a:lnSpc>
              <a:spcBef>
                <a:spcPts val="0"/>
              </a:spcBef>
            </a:pPr>
            <a:r>
              <a:rPr lang="en-US" sz="3200" i="1" dirty="0">
                <a:solidFill>
                  <a:srgbClr val="864A04"/>
                </a:solidFill>
                <a:effectLst>
                  <a:outerShdw blurRad="38100" dist="38100" dir="2700000" algn="tl">
                    <a:srgbClr val="000000">
                      <a:alpha val="43137"/>
                    </a:srgbClr>
                  </a:outerShdw>
                </a:effectLst>
                <a:ea typeface="+mn-ea"/>
                <a:cs typeface="+mn-cs"/>
              </a:rPr>
              <a:t>MMBtu_TOTAL for Ethane &amp; Ethanol</a:t>
            </a:r>
            <a:br>
              <a:rPr lang="en-US" sz="3200" i="1" dirty="0">
                <a:solidFill>
                  <a:srgbClr val="864A04"/>
                </a:solidFill>
                <a:effectLst>
                  <a:outerShdw blurRad="38100" dist="38100" dir="2700000" algn="tl">
                    <a:srgbClr val="000000">
                      <a:alpha val="43137"/>
                    </a:srgbClr>
                  </a:outerShdw>
                </a:effectLst>
                <a:ea typeface="+mn-ea"/>
                <a:cs typeface="+mn-cs"/>
              </a:rPr>
            </a:br>
            <a:endParaRPr lang="en-IN" sz="3200" i="1" dirty="0">
              <a:solidFill>
                <a:srgbClr val="864A04"/>
              </a:solidFill>
              <a:effectLst>
                <a:outerShdw blurRad="38100" dist="38100" dir="2700000" algn="tl">
                  <a:srgbClr val="000000">
                    <a:alpha val="43137"/>
                  </a:srgbClr>
                </a:outerShdw>
              </a:effectLst>
              <a:ea typeface="+mn-ea"/>
              <a:cs typeface="+mn-cs"/>
            </a:endParaRPr>
          </a:p>
        </p:txBody>
      </p:sp>
      <p:graphicFrame>
        <p:nvGraphicFramePr>
          <p:cNvPr id="3" name="Chart 2">
            <a:extLst>
              <a:ext uri="{FF2B5EF4-FFF2-40B4-BE49-F238E27FC236}">
                <a16:creationId xmlns:a16="http://schemas.microsoft.com/office/drawing/2014/main" id="{FD1B30AE-BD3F-1830-E66C-1C3422D16224}"/>
              </a:ext>
            </a:extLst>
          </p:cNvPr>
          <p:cNvGraphicFramePr>
            <a:graphicFrameLocks/>
          </p:cNvGraphicFramePr>
          <p:nvPr>
            <p:extLst>
              <p:ext uri="{D42A27DB-BD31-4B8C-83A1-F6EECF244321}">
                <p14:modId xmlns:p14="http://schemas.microsoft.com/office/powerpoint/2010/main" val="1938098597"/>
              </p:ext>
            </p:extLst>
          </p:nvPr>
        </p:nvGraphicFramePr>
        <p:xfrm>
          <a:off x="7835152" y="1312404"/>
          <a:ext cx="4141173" cy="2650639"/>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241D888D-D058-91A5-554B-9E6493EE7197}"/>
              </a:ext>
            </a:extLst>
          </p:cNvPr>
          <p:cNvSpPr txBox="1"/>
          <p:nvPr/>
        </p:nvSpPr>
        <p:spPr>
          <a:xfrm>
            <a:off x="8724271" y="3285565"/>
            <a:ext cx="696023" cy="307777"/>
          </a:xfrm>
          <a:prstGeom prst="rect">
            <a:avLst/>
          </a:prstGeom>
        </p:spPr>
        <p:txBody>
          <a:bodyPr wrap="none" rtlCol="0">
            <a:spAutoFit/>
          </a:bodyPr>
          <a:lstStyle/>
          <a:p>
            <a:pPr algn="ctr">
              <a:lnSpc>
                <a:spcPct val="100000"/>
              </a:lnSpc>
              <a:spcBef>
                <a:spcPts val="0"/>
              </a:spcBef>
              <a:buFontTx/>
              <a:buNone/>
            </a:pPr>
            <a:r>
              <a:rPr lang="en-IN" sz="1400" b="1" dirty="0"/>
              <a:t>Ethane</a:t>
            </a:r>
          </a:p>
        </p:txBody>
      </p:sp>
      <p:sp>
        <p:nvSpPr>
          <p:cNvPr id="7" name="Hexagon 6">
            <a:extLst>
              <a:ext uri="{FF2B5EF4-FFF2-40B4-BE49-F238E27FC236}">
                <a16:creationId xmlns:a16="http://schemas.microsoft.com/office/drawing/2014/main" id="{7631FC3A-898E-2D0C-E211-9996E2592EBF}"/>
              </a:ext>
            </a:extLst>
          </p:cNvPr>
          <p:cNvSpPr/>
          <p:nvPr/>
        </p:nvSpPr>
        <p:spPr>
          <a:xfrm rot="20265645">
            <a:off x="7498579" y="3991361"/>
            <a:ext cx="1520731" cy="12729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D35E1298-B579-20F4-5338-44987254BE75}"/>
              </a:ext>
            </a:extLst>
          </p:cNvPr>
          <p:cNvSpPr/>
          <p:nvPr/>
        </p:nvSpPr>
        <p:spPr>
          <a:xfrm>
            <a:off x="9099177" y="5002306"/>
            <a:ext cx="609600" cy="564776"/>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807925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26" presetClass="emph" presetSubtype="0" fill="hold" nodeType="withEffect">
                                  <p:stCondLst>
                                    <p:cond delay="0"/>
                                  </p:stCondLst>
                                  <p:childTnLst>
                                    <p:animEffect transition="out" filter="fade">
                                      <p:cBhvr>
                                        <p:cTn id="12" dur="500" tmFilter="0, 0; .2, .5; .8, .5; 1, 0"/>
                                        <p:tgtEl>
                                          <p:spTgt spid="20">
                                            <p:txEl>
                                              <p:pRg st="0" end="0"/>
                                            </p:txEl>
                                          </p:spTgt>
                                        </p:tgtEl>
                                      </p:cBhvr>
                                    </p:animEffect>
                                    <p:animScale>
                                      <p:cBhvr>
                                        <p:cTn id="13" dur="250" autoRev="1" fill="hold"/>
                                        <p:tgtEl>
                                          <p:spTgt spid="20">
                                            <p:txEl>
                                              <p:pRg st="0" end="0"/>
                                            </p:txEl>
                                          </p:spTgt>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20">
                                            <p:txEl>
                                              <p:pRg st="1" end="1"/>
                                            </p:txEl>
                                          </p:spTgt>
                                        </p:tgtEl>
                                      </p:cBhvr>
                                    </p:animEffect>
                                    <p:animScale>
                                      <p:cBhvr>
                                        <p:cTn id="16" dur="250" autoRev="1" fill="hold"/>
                                        <p:tgtEl>
                                          <p:spTgt spid="20">
                                            <p:txEl>
                                              <p:pRg st="1" end="1"/>
                                            </p:txEl>
                                          </p:spTgt>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20">
                                            <p:txEl>
                                              <p:pRg st="2" end="2"/>
                                            </p:txEl>
                                          </p:spTgt>
                                        </p:tgtEl>
                                      </p:cBhvr>
                                    </p:animEffect>
                                    <p:animScale>
                                      <p:cBhvr>
                                        <p:cTn id="19" dur="250" autoRev="1" fill="hold"/>
                                        <p:tgtEl>
                                          <p:spTgt spid="20">
                                            <p:txEl>
                                              <p:pRg st="2" end="2"/>
                                            </p:txEl>
                                          </p:spTgt>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20">
                                            <p:txEl>
                                              <p:pRg st="3" end="3"/>
                                            </p:txEl>
                                          </p:spTgt>
                                        </p:tgtEl>
                                      </p:cBhvr>
                                    </p:animEffect>
                                    <p:animScale>
                                      <p:cBhvr>
                                        <p:cTn id="22" dur="250" autoRev="1" fill="hold"/>
                                        <p:tgtEl>
                                          <p:spTgt spid="20">
                                            <p:txEl>
                                              <p:pRg st="3" end="3"/>
                                            </p:txEl>
                                          </p:spTgt>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20">
                                            <p:txEl>
                                              <p:pRg st="4" end="4"/>
                                            </p:txEl>
                                          </p:spTgt>
                                        </p:tgtEl>
                                      </p:cBhvr>
                                    </p:animEffect>
                                    <p:animScale>
                                      <p:cBhvr>
                                        <p:cTn id="25" dur="250" autoRev="1" fill="hold"/>
                                        <p:tgtEl>
                                          <p:spTgt spid="20">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8D4095-F9F9-BD7E-4730-4CC29E5D8B74}"/>
              </a:ext>
            </a:extLst>
          </p:cNvPr>
          <p:cNvSpPr/>
          <p:nvPr/>
        </p:nvSpPr>
        <p:spPr>
          <a:xfrm rot="16200000">
            <a:off x="6472282" y="1093518"/>
            <a:ext cx="5760000" cy="5760000"/>
          </a:xfrm>
          <a:prstGeom prst="rect">
            <a:avLst/>
          </a:prstGeom>
          <a:blipFill dpi="0" rotWithShape="1">
            <a:blip r:embed="rId3">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Placeholder 7">
            <a:extLst>
              <a:ext uri="{FF2B5EF4-FFF2-40B4-BE49-F238E27FC236}">
                <a16:creationId xmlns:a16="http://schemas.microsoft.com/office/drawing/2014/main" id="{9E20115F-3DC6-8838-6D97-4E7C709164B4}"/>
              </a:ext>
            </a:extLst>
          </p:cNvPr>
          <p:cNvPicPr>
            <a:picLocks noGrp="1" noChangeAspect="1"/>
          </p:cNvPicPr>
          <p:nvPr>
            <p:ph type="pic" sz="quarter" idx="51"/>
          </p:nvPr>
        </p:nvPicPr>
        <p:blipFill>
          <a:blip r:embed="rId4"/>
          <a:srcRect l="29409" r="29409"/>
          <a:stretch/>
        </p:blipFill>
        <p:spPr>
          <a:xfrm>
            <a:off x="0" y="0"/>
            <a:ext cx="6446838" cy="6858000"/>
          </a:xfrm>
          <a:blipFill>
            <a:blip r:embed="rId5"/>
            <a:stretch>
              <a:fillRect/>
            </a:stretch>
          </a:blipFill>
        </p:spPr>
      </p:pic>
      <p:sp>
        <p:nvSpPr>
          <p:cNvPr id="2" name="Title 1">
            <a:extLst>
              <a:ext uri="{FF2B5EF4-FFF2-40B4-BE49-F238E27FC236}">
                <a16:creationId xmlns:a16="http://schemas.microsoft.com/office/drawing/2014/main" id="{E9A946D3-00FB-A986-7851-17F9E4CED3C8}"/>
              </a:ext>
            </a:extLst>
          </p:cNvPr>
          <p:cNvSpPr>
            <a:spLocks noGrp="1"/>
          </p:cNvSpPr>
          <p:nvPr>
            <p:ph type="title"/>
          </p:nvPr>
        </p:nvSpPr>
        <p:spPr>
          <a:xfrm>
            <a:off x="6853224" y="274955"/>
            <a:ext cx="4998117" cy="1195257"/>
          </a:xfrm>
        </p:spPr>
        <p:txBody>
          <a:bodyPr/>
          <a:lstStyle/>
          <a:p>
            <a:r>
              <a:rPr lang="en-US" sz="3200" i="1" dirty="0">
                <a:solidFill>
                  <a:srgbClr val="864A04"/>
                </a:solidFill>
                <a:effectLst>
                  <a:outerShdw blurRad="38100" dist="38100" dir="2700000" algn="tl">
                    <a:srgbClr val="000000">
                      <a:alpha val="43137"/>
                    </a:srgbClr>
                  </a:outerShdw>
                </a:effectLst>
                <a:ea typeface="+mn-ea"/>
                <a:cs typeface="+mn-cs"/>
              </a:rPr>
              <a:t>Process Heating for 3M Company </a:t>
            </a:r>
            <a:endParaRPr lang="en-IN" sz="3200" dirty="0"/>
          </a:p>
        </p:txBody>
      </p:sp>
      <p:sp>
        <p:nvSpPr>
          <p:cNvPr id="5" name="Hexagon 4">
            <a:extLst>
              <a:ext uri="{FF2B5EF4-FFF2-40B4-BE49-F238E27FC236}">
                <a16:creationId xmlns:a16="http://schemas.microsoft.com/office/drawing/2014/main" id="{BC73FC08-A5E2-F42E-04EB-37E89FEE2D79}"/>
              </a:ext>
            </a:extLst>
          </p:cNvPr>
          <p:cNvSpPr/>
          <p:nvPr/>
        </p:nvSpPr>
        <p:spPr>
          <a:xfrm rot="5400000">
            <a:off x="-65865" y="340817"/>
            <a:ext cx="6578565" cy="6446839"/>
          </a:xfrm>
          <a:prstGeom prst="hexagon">
            <a:avLst/>
          </a:prstGeom>
          <a:blipFill dpi="0" rotWithShape="1">
            <a:blip r:embed="rId6"/>
            <a:srcRect/>
            <a:stretch>
              <a:fillRect l="14000" t="-9000" r="15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261B0061-B2F4-F31D-CA38-31A92AB72206}"/>
              </a:ext>
            </a:extLst>
          </p:cNvPr>
          <p:cNvSpPr>
            <a:spLocks noGrp="1"/>
          </p:cNvSpPr>
          <p:nvPr>
            <p:ph type="body" sz="quarter" idx="28"/>
          </p:nvPr>
        </p:nvSpPr>
        <p:spPr>
          <a:xfrm>
            <a:off x="6849034" y="1389528"/>
            <a:ext cx="5163671" cy="5271247"/>
          </a:xfrm>
        </p:spPr>
        <p:txBody>
          <a:bodyPr/>
          <a:lstStyle/>
          <a:p>
            <a:pPr marL="285750" indent="-285750">
              <a:buFont typeface="Courier New" panose="02070309020205020404" pitchFamily="49" charset="0"/>
              <a:buChar char="o"/>
            </a:pPr>
            <a:r>
              <a:rPr lang="en-US" sz="2200" dirty="0">
                <a:solidFill>
                  <a:srgbClr val="000000"/>
                </a:solidFill>
              </a:rPr>
              <a:t>The Sum total of process heating for the 3M COMPANY is 22,251 units. </a:t>
            </a:r>
          </a:p>
          <a:p>
            <a:pPr marL="285750" indent="-285750">
              <a:buFont typeface="Courier New" panose="02070309020205020404" pitchFamily="49" charset="0"/>
              <a:buChar char="o"/>
            </a:pPr>
            <a:r>
              <a:rPr lang="en-US" sz="2200" dirty="0">
                <a:solidFill>
                  <a:srgbClr val="000000"/>
                </a:solidFill>
              </a:rPr>
              <a:t>Of the 5747 different facilities, 3M Company ranks at 208(904) in Process heating units consumed. </a:t>
            </a:r>
          </a:p>
          <a:p>
            <a:pPr marL="285750" indent="-285750">
              <a:buFont typeface="Courier New" panose="02070309020205020404" pitchFamily="49" charset="0"/>
              <a:buChar char="o"/>
            </a:pPr>
            <a:r>
              <a:rPr lang="en-US" sz="2200" dirty="0">
                <a:solidFill>
                  <a:srgbClr val="000000"/>
                </a:solidFill>
              </a:rPr>
              <a:t>MOTIVA ENTERPRISES LLC Facility makes use of maximum Process heating with 9528387 units.</a:t>
            </a:r>
          </a:p>
          <a:p>
            <a:pPr marL="285750" indent="-285750">
              <a:buFont typeface="Courier New" panose="02070309020205020404" pitchFamily="49" charset="0"/>
              <a:buChar char="o"/>
            </a:pPr>
            <a:r>
              <a:rPr lang="en-US" sz="2200" dirty="0">
                <a:solidFill>
                  <a:srgbClr val="000000"/>
                </a:solidFill>
              </a:rPr>
              <a:t>Of the 27,90,98,909 Total units, 3M Company % Share is at .0081% whereas MOTIVA ENTERPRISES LLC  is at 3.4497%.</a:t>
            </a:r>
          </a:p>
          <a:p>
            <a:pPr marL="285750" indent="-285750">
              <a:buFont typeface="Courier New" panose="02070309020205020404" pitchFamily="49" charset="0"/>
              <a:buChar char="o"/>
            </a:pPr>
            <a:r>
              <a:rPr lang="en-US" sz="2200" dirty="0">
                <a:solidFill>
                  <a:srgbClr val="000000"/>
                </a:solidFill>
              </a:rPr>
              <a:t>3651 facilities does not make use of Process heating</a:t>
            </a:r>
            <a:endParaRPr lang="en-IN" sz="2200" dirty="0">
              <a:solidFill>
                <a:srgbClr val="000000"/>
              </a:solidFill>
            </a:endParaRPr>
          </a:p>
        </p:txBody>
      </p:sp>
      <p:sp>
        <p:nvSpPr>
          <p:cNvPr id="9" name="Hexagon 8">
            <a:extLst>
              <a:ext uri="{FF2B5EF4-FFF2-40B4-BE49-F238E27FC236}">
                <a16:creationId xmlns:a16="http://schemas.microsoft.com/office/drawing/2014/main" id="{C4BFBACA-8C11-B437-F214-1B1FD23AE353}"/>
              </a:ext>
            </a:extLst>
          </p:cNvPr>
          <p:cNvSpPr/>
          <p:nvPr/>
        </p:nvSpPr>
        <p:spPr>
          <a:xfrm rot="12080250">
            <a:off x="5137992" y="5260752"/>
            <a:ext cx="1685364" cy="147917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60663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7" presetClass="emph" presetSubtype="0" fill="remove" nodeType="withEffect">
                                  <p:stCondLst>
                                    <p:cond delay="0"/>
                                  </p:stCondLst>
                                  <p:childTnLst>
                                    <p:animClr clrSpc="rgb" dir="cw">
                                      <p:cBhvr override="childStyle">
                                        <p:cTn id="11" dur="250" autoRev="1" fill="remove"/>
                                        <p:tgtEl>
                                          <p:spTgt spid="3">
                                            <p:txEl>
                                              <p:pRg st="0" end="0"/>
                                            </p:txEl>
                                          </p:spTgt>
                                        </p:tgtEl>
                                        <p:attrNameLst>
                                          <p:attrName>style.color</p:attrName>
                                        </p:attrNameLst>
                                      </p:cBhvr>
                                      <p:to>
                                        <a:schemeClr val="bg1"/>
                                      </p:to>
                                    </p:animClr>
                                    <p:animClr clrSpc="rgb" dir="cw">
                                      <p:cBhvr>
                                        <p:cTn id="12" dur="250" autoRev="1" fill="remove"/>
                                        <p:tgtEl>
                                          <p:spTgt spid="3">
                                            <p:txEl>
                                              <p:pRg st="0" end="0"/>
                                            </p:txEl>
                                          </p:spTgt>
                                        </p:tgtEl>
                                        <p:attrNameLst>
                                          <p:attrName>fillcolor</p:attrName>
                                        </p:attrNameLst>
                                      </p:cBhvr>
                                      <p:to>
                                        <a:schemeClr val="bg1"/>
                                      </p:to>
                                    </p:animClr>
                                    <p:set>
                                      <p:cBhvr>
                                        <p:cTn id="13" dur="250" autoRev="1" fill="remove"/>
                                        <p:tgtEl>
                                          <p:spTgt spid="3">
                                            <p:txEl>
                                              <p:pRg st="0" end="0"/>
                                            </p:txEl>
                                          </p:spTgt>
                                        </p:tgtEl>
                                        <p:attrNameLst>
                                          <p:attrName>fill.type</p:attrName>
                                        </p:attrNameLst>
                                      </p:cBhvr>
                                      <p:to>
                                        <p:strVal val="solid"/>
                                      </p:to>
                                    </p:set>
                                    <p:set>
                                      <p:cBhvr>
                                        <p:cTn id="14" dur="250" autoRev="1" fill="remove"/>
                                        <p:tgtEl>
                                          <p:spTgt spid="3">
                                            <p:txEl>
                                              <p:pRg st="0" end="0"/>
                                            </p:txEl>
                                          </p:spTgt>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3">
                                            <p:txEl>
                                              <p:pRg st="1" end="1"/>
                                            </p:txEl>
                                          </p:spTgt>
                                        </p:tgtEl>
                                        <p:attrNameLst>
                                          <p:attrName>style.color</p:attrName>
                                        </p:attrNameLst>
                                      </p:cBhvr>
                                      <p:to>
                                        <a:schemeClr val="bg1"/>
                                      </p:to>
                                    </p:animClr>
                                    <p:animClr clrSpc="rgb" dir="cw">
                                      <p:cBhvr>
                                        <p:cTn id="17" dur="250" autoRev="1" fill="remove"/>
                                        <p:tgtEl>
                                          <p:spTgt spid="3">
                                            <p:txEl>
                                              <p:pRg st="1" end="1"/>
                                            </p:txEl>
                                          </p:spTgt>
                                        </p:tgtEl>
                                        <p:attrNameLst>
                                          <p:attrName>fillcolor</p:attrName>
                                        </p:attrNameLst>
                                      </p:cBhvr>
                                      <p:to>
                                        <a:schemeClr val="bg1"/>
                                      </p:to>
                                    </p:animClr>
                                    <p:set>
                                      <p:cBhvr>
                                        <p:cTn id="18" dur="250" autoRev="1" fill="remove"/>
                                        <p:tgtEl>
                                          <p:spTgt spid="3">
                                            <p:txEl>
                                              <p:pRg st="1" end="1"/>
                                            </p:txEl>
                                          </p:spTgt>
                                        </p:tgtEl>
                                        <p:attrNameLst>
                                          <p:attrName>fill.type</p:attrName>
                                        </p:attrNameLst>
                                      </p:cBhvr>
                                      <p:to>
                                        <p:strVal val="solid"/>
                                      </p:to>
                                    </p:set>
                                    <p:set>
                                      <p:cBhvr>
                                        <p:cTn id="19" dur="250" autoRev="1" fill="remove"/>
                                        <p:tgtEl>
                                          <p:spTgt spid="3">
                                            <p:txEl>
                                              <p:pRg st="1" end="1"/>
                                            </p:txEl>
                                          </p:spTgt>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3">
                                            <p:txEl>
                                              <p:pRg st="2" end="2"/>
                                            </p:txEl>
                                          </p:spTgt>
                                        </p:tgtEl>
                                        <p:attrNameLst>
                                          <p:attrName>style.color</p:attrName>
                                        </p:attrNameLst>
                                      </p:cBhvr>
                                      <p:to>
                                        <a:schemeClr val="bg1"/>
                                      </p:to>
                                    </p:animClr>
                                    <p:animClr clrSpc="rgb" dir="cw">
                                      <p:cBhvr>
                                        <p:cTn id="22" dur="250" autoRev="1" fill="remove"/>
                                        <p:tgtEl>
                                          <p:spTgt spid="3">
                                            <p:txEl>
                                              <p:pRg st="2" end="2"/>
                                            </p:txEl>
                                          </p:spTgt>
                                        </p:tgtEl>
                                        <p:attrNameLst>
                                          <p:attrName>fillcolor</p:attrName>
                                        </p:attrNameLst>
                                      </p:cBhvr>
                                      <p:to>
                                        <a:schemeClr val="bg1"/>
                                      </p:to>
                                    </p:animClr>
                                    <p:set>
                                      <p:cBhvr>
                                        <p:cTn id="23" dur="250" autoRev="1" fill="remove"/>
                                        <p:tgtEl>
                                          <p:spTgt spid="3">
                                            <p:txEl>
                                              <p:pRg st="2" end="2"/>
                                            </p:txEl>
                                          </p:spTgt>
                                        </p:tgtEl>
                                        <p:attrNameLst>
                                          <p:attrName>fill.type</p:attrName>
                                        </p:attrNameLst>
                                      </p:cBhvr>
                                      <p:to>
                                        <p:strVal val="solid"/>
                                      </p:to>
                                    </p:set>
                                    <p:set>
                                      <p:cBhvr>
                                        <p:cTn id="24" dur="250" autoRev="1" fill="remove"/>
                                        <p:tgtEl>
                                          <p:spTgt spid="3">
                                            <p:txEl>
                                              <p:pRg st="2" end="2"/>
                                            </p:txEl>
                                          </p:spTgt>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3">
                                            <p:txEl>
                                              <p:pRg st="3" end="3"/>
                                            </p:txEl>
                                          </p:spTgt>
                                        </p:tgtEl>
                                        <p:attrNameLst>
                                          <p:attrName>style.color</p:attrName>
                                        </p:attrNameLst>
                                      </p:cBhvr>
                                      <p:to>
                                        <a:schemeClr val="bg1"/>
                                      </p:to>
                                    </p:animClr>
                                    <p:animClr clrSpc="rgb" dir="cw">
                                      <p:cBhvr>
                                        <p:cTn id="27" dur="250" autoRev="1" fill="remove"/>
                                        <p:tgtEl>
                                          <p:spTgt spid="3">
                                            <p:txEl>
                                              <p:pRg st="3" end="3"/>
                                            </p:txEl>
                                          </p:spTgt>
                                        </p:tgtEl>
                                        <p:attrNameLst>
                                          <p:attrName>fillcolor</p:attrName>
                                        </p:attrNameLst>
                                      </p:cBhvr>
                                      <p:to>
                                        <a:schemeClr val="bg1"/>
                                      </p:to>
                                    </p:animClr>
                                    <p:set>
                                      <p:cBhvr>
                                        <p:cTn id="28" dur="250" autoRev="1" fill="remove"/>
                                        <p:tgtEl>
                                          <p:spTgt spid="3">
                                            <p:txEl>
                                              <p:pRg st="3" end="3"/>
                                            </p:txEl>
                                          </p:spTgt>
                                        </p:tgtEl>
                                        <p:attrNameLst>
                                          <p:attrName>fill.type</p:attrName>
                                        </p:attrNameLst>
                                      </p:cBhvr>
                                      <p:to>
                                        <p:strVal val="solid"/>
                                      </p:to>
                                    </p:set>
                                    <p:set>
                                      <p:cBhvr>
                                        <p:cTn id="29" dur="250" autoRev="1" fill="remove"/>
                                        <p:tgtEl>
                                          <p:spTgt spid="3">
                                            <p:txEl>
                                              <p:pRg st="3" end="3"/>
                                            </p:txEl>
                                          </p:spTgt>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3">
                                            <p:txEl>
                                              <p:pRg st="4" end="4"/>
                                            </p:txEl>
                                          </p:spTgt>
                                        </p:tgtEl>
                                        <p:attrNameLst>
                                          <p:attrName>style.color</p:attrName>
                                        </p:attrNameLst>
                                      </p:cBhvr>
                                      <p:to>
                                        <a:schemeClr val="bg1"/>
                                      </p:to>
                                    </p:animClr>
                                    <p:animClr clrSpc="rgb" dir="cw">
                                      <p:cBhvr>
                                        <p:cTn id="32" dur="250" autoRev="1" fill="remove"/>
                                        <p:tgtEl>
                                          <p:spTgt spid="3">
                                            <p:txEl>
                                              <p:pRg st="4" end="4"/>
                                            </p:txEl>
                                          </p:spTgt>
                                        </p:tgtEl>
                                        <p:attrNameLst>
                                          <p:attrName>fillcolor</p:attrName>
                                        </p:attrNameLst>
                                      </p:cBhvr>
                                      <p:to>
                                        <a:schemeClr val="bg1"/>
                                      </p:to>
                                    </p:animClr>
                                    <p:set>
                                      <p:cBhvr>
                                        <p:cTn id="33" dur="250" autoRev="1" fill="remove"/>
                                        <p:tgtEl>
                                          <p:spTgt spid="3">
                                            <p:txEl>
                                              <p:pRg st="4" end="4"/>
                                            </p:txEl>
                                          </p:spTgt>
                                        </p:tgtEl>
                                        <p:attrNameLst>
                                          <p:attrName>fill.type</p:attrName>
                                        </p:attrNameLst>
                                      </p:cBhvr>
                                      <p:to>
                                        <p:strVal val="solid"/>
                                      </p:to>
                                    </p:set>
                                    <p:set>
                                      <p:cBhvr>
                                        <p:cTn id="34" dur="250" autoRev="1" fill="remove"/>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573DDDC6-3ED6-2082-4FA4-0901C4DF8592}"/>
              </a:ext>
            </a:extLst>
          </p:cNvPr>
          <p:cNvSpPr/>
          <p:nvPr/>
        </p:nvSpPr>
        <p:spPr>
          <a:xfrm rot="5400000">
            <a:off x="6924215" y="451698"/>
            <a:ext cx="5186410" cy="4865063"/>
          </a:xfrm>
          <a:prstGeom prst="hexagon">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128647A-36FB-249A-30FF-7A88B272AF7B}"/>
              </a:ext>
            </a:extLst>
          </p:cNvPr>
          <p:cNvPicPr>
            <a:picLocks noChangeAspect="1"/>
          </p:cNvPicPr>
          <p:nvPr/>
        </p:nvPicPr>
        <p:blipFill>
          <a:blip r:embed="rId4"/>
          <a:srcRect/>
          <a:stretch/>
        </p:blipFill>
        <p:spPr>
          <a:xfrm>
            <a:off x="7084887" y="1686810"/>
            <a:ext cx="4865063" cy="2410022"/>
          </a:xfrm>
          <a:prstGeom prst="rect">
            <a:avLst/>
          </a:prstGeom>
        </p:spPr>
      </p:pic>
      <p:sp>
        <p:nvSpPr>
          <p:cNvPr id="3" name="Rectangle 2">
            <a:extLst>
              <a:ext uri="{FF2B5EF4-FFF2-40B4-BE49-F238E27FC236}">
                <a16:creationId xmlns:a16="http://schemas.microsoft.com/office/drawing/2014/main" id="{09F70810-7AE8-CAF9-2D52-E61A6791C360}"/>
              </a:ext>
            </a:extLst>
          </p:cNvPr>
          <p:cNvSpPr/>
          <p:nvPr/>
        </p:nvSpPr>
        <p:spPr>
          <a:xfrm rot="16200000">
            <a:off x="-72264" y="1098000"/>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09850" y="1352602"/>
            <a:ext cx="5730974" cy="5424716"/>
          </a:xfrm>
        </p:spPr>
        <p:txBody>
          <a:bodyPr/>
          <a:lstStyle/>
          <a:p>
            <a:pPr marL="285750" indent="-285750">
              <a:buFont typeface="Courier New" panose="02070309020205020404" pitchFamily="49" charset="0"/>
              <a:buChar char="o"/>
            </a:pPr>
            <a:r>
              <a:rPr lang="en-US" sz="2400" dirty="0">
                <a:solidFill>
                  <a:srgbClr val="000000"/>
                </a:solidFill>
              </a:rPr>
              <a:t>We are comparing unit name trend of 5 different years with GWht_TOTAL from 1950 to 2022 .</a:t>
            </a:r>
          </a:p>
          <a:p>
            <a:pPr marL="285750" indent="-285750">
              <a:buFont typeface="Courier New" panose="02070309020205020404" pitchFamily="49" charset="0"/>
              <a:buChar char="o"/>
            </a:pPr>
            <a:r>
              <a:rPr lang="en-US" sz="2400" dirty="0">
                <a:solidFill>
                  <a:srgbClr val="000000"/>
                </a:solidFill>
              </a:rPr>
              <a:t>Where we can see 0% share in 07-06-2022 and lowest value is 0.10% in 01-02-2022kickstart value is 4.06% which is in 1950 and the Highest is 81.55% 08-2022.</a:t>
            </a:r>
          </a:p>
          <a:p>
            <a:pPr marL="285750" indent="-285750">
              <a:buFont typeface="Courier New" panose="02070309020205020404" pitchFamily="49" charset="0"/>
              <a:buChar char="o"/>
            </a:pPr>
            <a:r>
              <a:rPr lang="en-US" sz="2400" dirty="0">
                <a:solidFill>
                  <a:srgbClr val="000000"/>
                </a:solidFill>
              </a:rPr>
              <a:t>We also compared this trend with machine drive where we can see 10,310 in the year 1981 less value is 2,513 in 1950 and latest 2022 value is 10,051 which is comparatively almost near to 1981 value.</a:t>
            </a: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291024"/>
            <a:ext cx="5454748" cy="899602"/>
          </a:xfrm>
        </p:spPr>
        <p:txBody>
          <a:bodyPr/>
          <a:lstStyle/>
          <a:p>
            <a:r>
              <a:rPr lang="en-US" sz="3200" i="1" dirty="0">
                <a:solidFill>
                  <a:srgbClr val="864A04"/>
                </a:solidFill>
                <a:effectLst>
                  <a:outerShdw blurRad="38100" dist="38100" dir="2700000" algn="tl">
                    <a:srgbClr val="000000">
                      <a:alpha val="43137"/>
                    </a:srgbClr>
                  </a:outerShdw>
                </a:effectLst>
                <a:ea typeface="+mn-ea"/>
                <a:cs typeface="+mn-cs"/>
              </a:rPr>
              <a:t>Unit Name Trend (1950-2022) Vs GWht_TOTAL</a:t>
            </a:r>
            <a:br>
              <a:rPr lang="en-US" sz="4400" dirty="0"/>
            </a:br>
            <a:endParaRPr lang="en-US" dirty="0"/>
          </a:p>
        </p:txBody>
      </p:sp>
      <p:sp>
        <p:nvSpPr>
          <p:cNvPr id="9" name="Hexagon 8">
            <a:extLst>
              <a:ext uri="{FF2B5EF4-FFF2-40B4-BE49-F238E27FC236}">
                <a16:creationId xmlns:a16="http://schemas.microsoft.com/office/drawing/2014/main" id="{6AD993A5-4328-BE9A-BB2A-556C3A366D5E}"/>
              </a:ext>
            </a:extLst>
          </p:cNvPr>
          <p:cNvSpPr/>
          <p:nvPr/>
        </p:nvSpPr>
        <p:spPr>
          <a:xfrm rot="5400000">
            <a:off x="10015365" y="4259561"/>
            <a:ext cx="1595438" cy="1592420"/>
          </a:xfrm>
          <a:prstGeom prst="hexagon">
            <a:avLst/>
          </a:prstGeom>
          <a:solidFill>
            <a:schemeClr val="bg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70A2A22E-202F-B635-CA77-BD4E60E2DA67}"/>
              </a:ext>
            </a:extLst>
          </p:cNvPr>
          <p:cNvPicPr>
            <a:picLocks noChangeAspect="1"/>
          </p:cNvPicPr>
          <p:nvPr/>
        </p:nvPicPr>
        <p:blipFill>
          <a:blip r:embed="rId6"/>
          <a:stretch>
            <a:fillRect/>
          </a:stretch>
        </p:blipFill>
        <p:spPr>
          <a:xfrm>
            <a:off x="9014726" y="570824"/>
            <a:ext cx="1007815" cy="547455"/>
          </a:xfrm>
          <a:prstGeom prst="rect">
            <a:avLst/>
          </a:prstGeom>
        </p:spPr>
      </p:pic>
      <p:sp>
        <p:nvSpPr>
          <p:cNvPr id="4" name="Hexagon 3">
            <a:extLst>
              <a:ext uri="{FF2B5EF4-FFF2-40B4-BE49-F238E27FC236}">
                <a16:creationId xmlns:a16="http://schemas.microsoft.com/office/drawing/2014/main" id="{7B011AE8-CA34-0489-A507-504D9219F631}"/>
              </a:ext>
            </a:extLst>
          </p:cNvPr>
          <p:cNvSpPr/>
          <p:nvPr/>
        </p:nvSpPr>
        <p:spPr>
          <a:xfrm rot="2039271">
            <a:off x="9469833" y="5648955"/>
            <a:ext cx="868103" cy="762000"/>
          </a:xfrm>
          <a:prstGeom prst="hexagon">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75333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21" presetClass="entr" presetSubtype="2" fill="hold"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wheel(2)">
                                      <p:cBhvr>
                                        <p:cTn id="10" dur="500"/>
                                        <p:tgtEl>
                                          <p:spTgt spid="29">
                                            <p:txEl>
                                              <p:pRg st="0" end="0"/>
                                            </p:txEl>
                                          </p:spTgt>
                                        </p:tgtEl>
                                      </p:cBhvr>
                                    </p:animEffect>
                                  </p:childTnLst>
                                </p:cTn>
                              </p:par>
                              <p:par>
                                <p:cTn id="11" presetID="21" presetClass="entr" presetSubtype="2" fill="hold" nodeType="with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Effect transition="in" filter="wheel(2)">
                                      <p:cBhvr>
                                        <p:cTn id="13" dur="500"/>
                                        <p:tgtEl>
                                          <p:spTgt spid="29">
                                            <p:txEl>
                                              <p:pRg st="1" end="1"/>
                                            </p:txEl>
                                          </p:spTgt>
                                        </p:tgtEl>
                                      </p:cBhvr>
                                    </p:animEffect>
                                  </p:childTnLst>
                                </p:cTn>
                              </p:par>
                              <p:par>
                                <p:cTn id="14" presetID="21" presetClass="entr" presetSubtype="2" fill="hold" nodeType="withEffect">
                                  <p:stCondLst>
                                    <p:cond delay="0"/>
                                  </p:stCondLst>
                                  <p:childTnLst>
                                    <p:set>
                                      <p:cBhvr>
                                        <p:cTn id="15" dur="1" fill="hold">
                                          <p:stCondLst>
                                            <p:cond delay="0"/>
                                          </p:stCondLst>
                                        </p:cTn>
                                        <p:tgtEl>
                                          <p:spTgt spid="29">
                                            <p:txEl>
                                              <p:pRg st="2" end="2"/>
                                            </p:txEl>
                                          </p:spTgt>
                                        </p:tgtEl>
                                        <p:attrNameLst>
                                          <p:attrName>style.visibility</p:attrName>
                                        </p:attrNameLst>
                                      </p:cBhvr>
                                      <p:to>
                                        <p:strVal val="visible"/>
                                      </p:to>
                                    </p:set>
                                    <p:animEffect transition="in" filter="wheel(2)">
                                      <p:cBhvr>
                                        <p:cTn id="16"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4"/>
          <a:srcRect l="13080" r="13080"/>
          <a:stretch/>
        </p:blipFill>
        <p:spPr>
          <a:xfrm>
            <a:off x="5736657" y="-8875"/>
            <a:ext cx="6446999" cy="6858000"/>
          </a:xfrm>
          <a:noFill/>
        </p:spPr>
      </p:pic>
      <p:sp>
        <p:nvSpPr>
          <p:cNvPr id="2" name="Rectangle 1">
            <a:extLst>
              <a:ext uri="{FF2B5EF4-FFF2-40B4-BE49-F238E27FC236}">
                <a16:creationId xmlns:a16="http://schemas.microsoft.com/office/drawing/2014/main" id="{748E9693-3869-6999-D68E-EDB7EBA86CE5}"/>
              </a:ext>
            </a:extLst>
          </p:cNvPr>
          <p:cNvSpPr/>
          <p:nvPr/>
        </p:nvSpPr>
        <p:spPr>
          <a:xfrm rot="16200000">
            <a:off x="-14999" y="1098000"/>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5722" y="191650"/>
            <a:ext cx="6262325" cy="1294530"/>
          </a:xfrm>
        </p:spPr>
        <p:txBody>
          <a:bodyPr/>
          <a:lstStyle/>
          <a:p>
            <a:pPr lvl="0">
              <a:lnSpc>
                <a:spcPct val="100000"/>
              </a:lnSpc>
              <a:spcBef>
                <a:spcPts val="0"/>
              </a:spcBef>
            </a:pPr>
            <a:r>
              <a:rPr lang="en-US" sz="3200" i="1" dirty="0">
                <a:solidFill>
                  <a:srgbClr val="864A04"/>
                </a:solidFill>
                <a:effectLst>
                  <a:outerShdw blurRad="38100" dist="38100" dir="2700000" algn="tl">
                    <a:srgbClr val="000000">
                      <a:alpha val="43137"/>
                    </a:srgbClr>
                  </a:outerShdw>
                </a:effectLst>
                <a:ea typeface="+mn-ea"/>
                <a:cs typeface="+mn-cs"/>
              </a:rPr>
              <a:t>    % Share of Direct Uses –Total Non </a:t>
            </a:r>
            <a:br>
              <a:rPr lang="en-US" sz="3200" i="1" dirty="0">
                <a:solidFill>
                  <a:srgbClr val="864A04"/>
                </a:solidFill>
                <a:effectLst>
                  <a:outerShdw blurRad="38100" dist="38100" dir="2700000" algn="tl">
                    <a:srgbClr val="000000">
                      <a:alpha val="43137"/>
                    </a:srgbClr>
                  </a:outerShdw>
                </a:effectLst>
                <a:ea typeface="+mn-ea"/>
                <a:cs typeface="+mn-cs"/>
              </a:rPr>
            </a:br>
            <a:r>
              <a:rPr lang="en-US" sz="3200" i="1" dirty="0">
                <a:solidFill>
                  <a:srgbClr val="864A04"/>
                </a:solidFill>
                <a:effectLst>
                  <a:outerShdw blurRad="38100" dist="38100" dir="2700000" algn="tl">
                    <a:srgbClr val="000000">
                      <a:alpha val="43137"/>
                    </a:srgbClr>
                  </a:outerShdw>
                </a:effectLst>
                <a:ea typeface="+mn-ea"/>
                <a:cs typeface="+mn-cs"/>
              </a:rPr>
              <a:t>    process for each MECS_Region</a:t>
            </a:r>
            <a:endParaRPr lang="en-IN" sz="3200" i="1" dirty="0">
              <a:solidFill>
                <a:prstClr val="white"/>
              </a:solidFill>
              <a:effectLst>
                <a:outerShdw blurRad="38100" dist="38100" dir="2700000" algn="tl">
                  <a:srgbClr val="000000">
                    <a:alpha val="43137"/>
                  </a:srgbClr>
                </a:outerShdw>
              </a:effectLst>
              <a:ea typeface="微软雅黑"/>
              <a:cs typeface="Posterama" panose="020B0504020200020000" pitchFamily="34"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1979628"/>
            <a:ext cx="4725854" cy="4421172"/>
          </a:xfrm>
          <a:ln>
            <a:noFill/>
          </a:ln>
        </p:spPr>
        <p:txBody>
          <a:bodyPr/>
          <a:lstStyle/>
          <a:p>
            <a:pPr marL="285750" indent="-285750">
              <a:buFont typeface="Courier New" panose="02070309020205020404" pitchFamily="49" charset="0"/>
              <a:buChar char="o"/>
            </a:pPr>
            <a:r>
              <a:rPr lang="en-US" sz="2400" dirty="0">
                <a:solidFill>
                  <a:srgbClr val="000000"/>
                </a:solidFill>
              </a:rPr>
              <a:t>Sum is 13M which is more than 50% covering 339 County.</a:t>
            </a:r>
          </a:p>
          <a:p>
            <a:pPr marL="285750" indent="-285750">
              <a:buFont typeface="Courier New" panose="02070309020205020404" pitchFamily="49" charset="0"/>
              <a:buChar char="o"/>
            </a:pPr>
            <a:r>
              <a:rPr lang="en-US" sz="2400" dirty="0">
                <a:solidFill>
                  <a:srgbClr val="000000"/>
                </a:solidFill>
              </a:rPr>
              <a:t>South Region share in Direct Uses-Total Process, Other Process Uses, Onsite Transportation is more than 50%</a:t>
            </a:r>
          </a:p>
          <a:p>
            <a:pPr marL="285750" indent="-285750">
              <a:buFont typeface="Courier New" panose="02070309020205020404" pitchFamily="49" charset="0"/>
              <a:buChar char="o"/>
            </a:pPr>
            <a:r>
              <a:rPr lang="en-US" sz="2400" dirty="0">
                <a:solidFill>
                  <a:srgbClr val="000000"/>
                </a:solidFill>
              </a:rPr>
              <a:t>Rank by MECS Region is South, Midwest, West &amp; Northeast.</a:t>
            </a:r>
          </a:p>
          <a:p>
            <a:pPr marL="285750" indent="-285750">
              <a:buFont typeface="Courier New" panose="02070309020205020404" pitchFamily="49" charset="0"/>
              <a:buChar char="o"/>
            </a:pPr>
            <a:r>
              <a:rPr lang="en-US" sz="2400" dirty="0">
                <a:solidFill>
                  <a:srgbClr val="000000"/>
                </a:solidFill>
              </a:rPr>
              <a:t>Progress can be made in the Northeast Region.</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0528039" y="4958964"/>
            <a:ext cx="1656999" cy="185569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TextBox 8">
            <a:extLst>
              <a:ext uri="{FF2B5EF4-FFF2-40B4-BE49-F238E27FC236}">
                <a16:creationId xmlns:a16="http://schemas.microsoft.com/office/drawing/2014/main" id="{E8AF3A4E-00AE-F9D8-4A71-4A08FE10A353}"/>
              </a:ext>
            </a:extLst>
          </p:cNvPr>
          <p:cNvSpPr txBox="1"/>
          <p:nvPr/>
        </p:nvSpPr>
        <p:spPr>
          <a:xfrm>
            <a:off x="7942318" y="2943071"/>
            <a:ext cx="1788026" cy="954107"/>
          </a:xfrm>
          <a:prstGeom prst="rect">
            <a:avLst/>
          </a:prstGeom>
        </p:spPr>
        <p:txBody>
          <a:bodyPr wrap="square" rtlCol="0">
            <a:spAutoFit/>
          </a:bodyPr>
          <a:lstStyle/>
          <a:p>
            <a:pPr marL="0" indent="0" algn="ctr">
              <a:lnSpc>
                <a:spcPct val="100000"/>
              </a:lnSpc>
              <a:spcBef>
                <a:spcPts val="0"/>
              </a:spcBef>
              <a:buFontTx/>
              <a:buNone/>
            </a:pPr>
            <a: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Total </a:t>
            </a:r>
            <a:b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br>
            <a: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13 M</a:t>
            </a: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8)">
                                      <p:cBhvr>
                                        <p:cTn id="7" dur="500"/>
                                        <p:tgtEl>
                                          <p:spTgt spid="12"/>
                                        </p:tgtEl>
                                      </p:cBhvr>
                                    </p:animEffect>
                                  </p:childTnLst>
                                </p:cTn>
                              </p:par>
                              <p:par>
                                <p:cTn id="8" presetID="14" presetClass="entr" presetSubtype="5" fill="hold"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randombar(vertical)">
                                      <p:cBhvr>
                                        <p:cTn id="10" dur="500"/>
                                        <p:tgtEl>
                                          <p:spTgt spid="20">
                                            <p:txEl>
                                              <p:pRg st="0" end="0"/>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Effect transition="in" filter="randombar(vertical)">
                                      <p:cBhvr>
                                        <p:cTn id="13" dur="500"/>
                                        <p:tgtEl>
                                          <p:spTgt spid="20">
                                            <p:txEl>
                                              <p:pRg st="1" end="1"/>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randombar(vertical)">
                                      <p:cBhvr>
                                        <p:cTn id="16" dur="500"/>
                                        <p:tgtEl>
                                          <p:spTgt spid="20">
                                            <p:txEl>
                                              <p:pRg st="2" end="2"/>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randombar(vertical)">
                                      <p:cBhvr>
                                        <p:cTn id="19"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15FA1A-32DB-5A63-7B4C-8C43D790EC81}"/>
              </a:ext>
            </a:extLst>
          </p:cNvPr>
          <p:cNvSpPr/>
          <p:nvPr/>
        </p:nvSpPr>
        <p:spPr>
          <a:xfrm rot="16200000">
            <a:off x="6199343" y="1058056"/>
            <a:ext cx="5760000" cy="5760000"/>
          </a:xfrm>
          <a:prstGeom prst="rect">
            <a:avLst/>
          </a:prstGeom>
          <a:blipFill dpi="0" rotWithShape="1">
            <a:blip r:embed="rId4">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742996" y="206631"/>
            <a:ext cx="4672693" cy="1129111"/>
          </a:xfrm>
        </p:spPr>
        <p:txBody>
          <a:bodyPr>
            <a:normAutofit/>
          </a:bodyPr>
          <a:lstStyle/>
          <a:p>
            <a:pPr>
              <a:lnSpc>
                <a:spcPct val="100000"/>
              </a:lnSpc>
              <a:spcBef>
                <a:spcPts val="0"/>
              </a:spcBef>
            </a:pPr>
            <a:r>
              <a:rPr lang="en-US" sz="3200" i="1" dirty="0">
                <a:solidFill>
                  <a:srgbClr val="864A04"/>
                </a:solidFill>
                <a:effectLst>
                  <a:outerShdw blurRad="38100" dist="38100" dir="2700000" algn="tl">
                    <a:srgbClr val="000000">
                      <a:alpha val="43137"/>
                    </a:srgbClr>
                  </a:outerShdw>
                </a:effectLst>
              </a:rPr>
              <a:t>County wise Conventional Boiler Use Stats</a:t>
            </a:r>
            <a:endParaRPr lang="en-IN" sz="3200" i="1" dirty="0">
              <a:solidFill>
                <a:srgbClr val="864A04"/>
              </a:solidFill>
              <a:effectLst>
                <a:outerShdw blurRad="38100" dist="38100" dir="2700000" algn="tl">
                  <a:srgbClr val="000000">
                    <a:alpha val="43137"/>
                  </a:srgbClr>
                </a:outerShdw>
              </a:effectLst>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9"/>
          </p:nvPr>
        </p:nvSpPr>
        <p:spPr>
          <a:xfrm>
            <a:off x="6312692" y="1586752"/>
            <a:ext cx="5619332" cy="4589930"/>
          </a:xfrm>
          <a:ln>
            <a:noFill/>
          </a:ln>
        </p:spPr>
        <p:txBody>
          <a:bodyPr/>
          <a:lstStyle/>
          <a:p>
            <a:pPr marL="285750" indent="-285750">
              <a:buFont typeface="Courier New" panose="02070309020205020404" pitchFamily="49" charset="0"/>
              <a:buChar char="o"/>
            </a:pPr>
            <a:r>
              <a:rPr lang="en-US" sz="2400" dirty="0">
                <a:solidFill>
                  <a:srgbClr val="000000"/>
                </a:solidFill>
              </a:rPr>
              <a:t>Above graph represents Top 10 County whereas below graph Bottom 10 County.</a:t>
            </a:r>
          </a:p>
          <a:p>
            <a:pPr marL="285750" indent="-285750">
              <a:buFont typeface="Courier New" panose="02070309020205020404" pitchFamily="49" charset="0"/>
              <a:buChar char="o"/>
            </a:pPr>
            <a:r>
              <a:rPr lang="en-US" sz="2400" dirty="0">
                <a:solidFill>
                  <a:srgbClr val="000000"/>
                </a:solidFill>
              </a:rPr>
              <a:t>Total Sum of </a:t>
            </a:r>
            <a:r>
              <a:rPr lang="en-IN" sz="2400" dirty="0">
                <a:solidFill>
                  <a:srgbClr val="000000"/>
                </a:solidFill>
              </a:rPr>
              <a:t>Conventional Boiler Use is 733.67M.</a:t>
            </a:r>
          </a:p>
          <a:p>
            <a:pPr marL="285750" indent="-285750">
              <a:buFont typeface="Courier New" panose="02070309020205020404" pitchFamily="49" charset="0"/>
              <a:buChar char="o"/>
            </a:pPr>
            <a:r>
              <a:rPr lang="en-IN" sz="2400" dirty="0">
                <a:solidFill>
                  <a:srgbClr val="000000"/>
                </a:solidFill>
              </a:rPr>
              <a:t>Average of Conventional Boiler Use is 89.22K.</a:t>
            </a:r>
          </a:p>
          <a:p>
            <a:pPr marL="285750" indent="-285750">
              <a:buFont typeface="Courier New" panose="02070309020205020404" pitchFamily="49" charset="0"/>
              <a:buChar char="o"/>
            </a:pPr>
            <a:r>
              <a:rPr lang="en-IN" sz="2400" dirty="0">
                <a:solidFill>
                  <a:srgbClr val="000000"/>
                </a:solidFill>
              </a:rPr>
              <a:t>Maximum value of Conventional Boiler User is 0.41M.</a:t>
            </a:r>
          </a:p>
          <a:p>
            <a:pPr marL="285750" indent="-285750">
              <a:buFont typeface="Courier New" panose="02070309020205020404" pitchFamily="49" charset="0"/>
              <a:buChar char="o"/>
            </a:pPr>
            <a:r>
              <a:rPr lang="en-IN" sz="2400" dirty="0">
                <a:solidFill>
                  <a:srgbClr val="000000"/>
                </a:solidFill>
              </a:rPr>
              <a:t>Values have a very big variation.</a:t>
            </a:r>
            <a:endParaRPr lang="en-US" sz="2400" dirty="0">
              <a:solidFill>
                <a:srgbClr val="000000"/>
              </a:solidFill>
            </a:endParaRPr>
          </a:p>
        </p:txBody>
      </p:sp>
      <p:sp>
        <p:nvSpPr>
          <p:cNvPr id="17" name="Hexagon 16">
            <a:extLst>
              <a:ext uri="{FF2B5EF4-FFF2-40B4-BE49-F238E27FC236}">
                <a16:creationId xmlns:a16="http://schemas.microsoft.com/office/drawing/2014/main" id="{588F22B8-CF4A-4F21-54D1-E513FCE4D2AD}"/>
              </a:ext>
            </a:extLst>
          </p:cNvPr>
          <p:cNvSpPr/>
          <p:nvPr/>
        </p:nvSpPr>
        <p:spPr>
          <a:xfrm rot="5400000">
            <a:off x="4542199" y="-79463"/>
            <a:ext cx="1233262" cy="1392187"/>
          </a:xfrm>
          <a:prstGeom prst="hexagon">
            <a:avLst>
              <a:gd name="adj" fmla="val 23546"/>
              <a:gd name="vf" fmla="val 115470"/>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en-IN" sz="1660" b="1" dirty="0">
                <a:solidFill>
                  <a:schemeClr val="accent1">
                    <a:lumMod val="20000"/>
                    <a:lumOff val="8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Total Average 89.22K</a:t>
            </a:r>
          </a:p>
        </p:txBody>
      </p:sp>
      <p:sp>
        <p:nvSpPr>
          <p:cNvPr id="21" name="Hexagon 20">
            <a:extLst>
              <a:ext uri="{FF2B5EF4-FFF2-40B4-BE49-F238E27FC236}">
                <a16:creationId xmlns:a16="http://schemas.microsoft.com/office/drawing/2014/main" id="{A170B1BF-9FFA-4D6D-8E7F-941C1F2F2160}"/>
              </a:ext>
            </a:extLst>
          </p:cNvPr>
          <p:cNvSpPr/>
          <p:nvPr/>
        </p:nvSpPr>
        <p:spPr>
          <a:xfrm rot="10800000">
            <a:off x="-1" y="-1"/>
            <a:ext cx="4698665" cy="3285495"/>
          </a:xfrm>
          <a:prstGeom prst="hexagon">
            <a:avLst/>
          </a:prstGeom>
          <a:blipFill dpi="0" rotWithShape="0">
            <a:blip r:embed="rId5"/>
            <a:srcRect/>
            <a:stretch>
              <a:fillRect l="-29000" r="-2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Hexagon 6">
            <a:extLst>
              <a:ext uri="{FF2B5EF4-FFF2-40B4-BE49-F238E27FC236}">
                <a16:creationId xmlns:a16="http://schemas.microsoft.com/office/drawing/2014/main" id="{5BEC7E13-FD4C-6E6B-32D2-DD1D6D5B6AC2}"/>
              </a:ext>
            </a:extLst>
          </p:cNvPr>
          <p:cNvSpPr/>
          <p:nvPr/>
        </p:nvSpPr>
        <p:spPr>
          <a:xfrm rot="10800000">
            <a:off x="-2" y="3572505"/>
            <a:ext cx="4698665" cy="3285495"/>
          </a:xfrm>
          <a:prstGeom prst="hexagon">
            <a:avLst/>
          </a:prstGeom>
          <a:blipFill dpi="0" rotWithShape="0">
            <a:blip r:embed="rId6"/>
            <a:srcRect/>
            <a:stretch>
              <a:fillRect l="-32000" r="-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exagon 17">
            <a:extLst>
              <a:ext uri="{FF2B5EF4-FFF2-40B4-BE49-F238E27FC236}">
                <a16:creationId xmlns:a16="http://schemas.microsoft.com/office/drawing/2014/main" id="{C3C5F7C1-E5DD-ECDA-723A-8B3420D20A8D}"/>
              </a:ext>
            </a:extLst>
          </p:cNvPr>
          <p:cNvSpPr/>
          <p:nvPr/>
        </p:nvSpPr>
        <p:spPr>
          <a:xfrm>
            <a:off x="-3" y="3007627"/>
            <a:ext cx="1255069" cy="1021447"/>
          </a:xfrm>
          <a:prstGeom prst="hexagon">
            <a:avLst/>
          </a:prstGeom>
          <a:noFill/>
          <a:ln w="28575">
            <a:solidFill>
              <a:srgbClr val="0F2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Hexagon 18">
            <a:extLst>
              <a:ext uri="{FF2B5EF4-FFF2-40B4-BE49-F238E27FC236}">
                <a16:creationId xmlns:a16="http://schemas.microsoft.com/office/drawing/2014/main" id="{DBA1C473-F33A-ECDD-F1E4-5FBB3A4D97ED}"/>
              </a:ext>
            </a:extLst>
          </p:cNvPr>
          <p:cNvSpPr/>
          <p:nvPr/>
        </p:nvSpPr>
        <p:spPr>
          <a:xfrm rot="5400000">
            <a:off x="4142538" y="2944508"/>
            <a:ext cx="1082041" cy="1117516"/>
          </a:xfrm>
          <a:prstGeom prst="hex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nchorCtr="1">
            <a:noAutofit/>
          </a:bodyPr>
          <a:lstStyle/>
          <a:p>
            <a:pPr algn="ctr"/>
            <a:r>
              <a:rPr lang="en-IN" sz="1600" b="1" dirty="0">
                <a:solidFill>
                  <a:schemeClr val="accent2">
                    <a:lumMod val="60000"/>
                    <a:lumOff val="4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Maximum </a:t>
            </a:r>
          </a:p>
          <a:p>
            <a:pPr algn="ctr"/>
            <a:r>
              <a:rPr lang="en-IN" sz="1600" b="1" dirty="0">
                <a:solidFill>
                  <a:schemeClr val="accent2">
                    <a:lumMod val="60000"/>
                    <a:lumOff val="4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0.41M</a:t>
            </a:r>
          </a:p>
        </p:txBody>
      </p:sp>
      <p:sp>
        <p:nvSpPr>
          <p:cNvPr id="8" name="TextBox 7">
            <a:extLst>
              <a:ext uri="{FF2B5EF4-FFF2-40B4-BE49-F238E27FC236}">
                <a16:creationId xmlns:a16="http://schemas.microsoft.com/office/drawing/2014/main" id="{86CD4F30-EBAD-03DD-7FEF-CACF8AE1338A}"/>
              </a:ext>
            </a:extLst>
          </p:cNvPr>
          <p:cNvSpPr txBox="1"/>
          <p:nvPr/>
        </p:nvSpPr>
        <p:spPr>
          <a:xfrm>
            <a:off x="0" y="3249339"/>
            <a:ext cx="1255069" cy="615553"/>
          </a:xfrm>
          <a:prstGeom prst="rect">
            <a:avLst/>
          </a:prstGeom>
        </p:spPr>
        <p:txBody>
          <a:bodyPr wrap="square" rtlCol="0">
            <a:spAutoFit/>
          </a:bodyPr>
          <a:lstStyle/>
          <a:p>
            <a:pPr marL="0" indent="0" algn="ctr">
              <a:lnSpc>
                <a:spcPct val="100000"/>
              </a:lnSpc>
              <a:spcBef>
                <a:spcPts val="0"/>
              </a:spcBef>
              <a:buFontTx/>
              <a:buNone/>
            </a:pPr>
            <a:r>
              <a:rPr lang="en-IN" sz="1700" b="1" dirty="0">
                <a:solidFill>
                  <a:schemeClr val="accent4">
                    <a:lumMod val="75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Total Sum</a:t>
            </a:r>
          </a:p>
          <a:p>
            <a:pPr marL="0" indent="0" algn="ctr">
              <a:lnSpc>
                <a:spcPct val="100000"/>
              </a:lnSpc>
              <a:spcBef>
                <a:spcPts val="0"/>
              </a:spcBef>
              <a:buFontTx/>
              <a:buNone/>
            </a:pPr>
            <a:r>
              <a:rPr lang="en-IN" sz="1700" b="1" dirty="0">
                <a:solidFill>
                  <a:schemeClr val="accent4">
                    <a:lumMod val="75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733.67M</a:t>
            </a:r>
          </a:p>
        </p:txBody>
      </p:sp>
      <p:sp>
        <p:nvSpPr>
          <p:cNvPr id="3" name="TextBox 2">
            <a:extLst>
              <a:ext uri="{FF2B5EF4-FFF2-40B4-BE49-F238E27FC236}">
                <a16:creationId xmlns:a16="http://schemas.microsoft.com/office/drawing/2014/main" id="{2063F785-835C-9D8B-DC6B-E53CFC76B92D}"/>
              </a:ext>
            </a:extLst>
          </p:cNvPr>
          <p:cNvSpPr txBox="1"/>
          <p:nvPr/>
        </p:nvSpPr>
        <p:spPr>
          <a:xfrm>
            <a:off x="742148" y="17929"/>
            <a:ext cx="954107" cy="369332"/>
          </a:xfrm>
          <a:prstGeom prst="rect">
            <a:avLst/>
          </a:prstGeom>
        </p:spPr>
        <p:txBody>
          <a:bodyPr wrap="none" rtlCol="0">
            <a:spAutoFit/>
          </a:bodyPr>
          <a:lstStyle/>
          <a:p>
            <a:pPr marL="0" indent="0" algn="ctr">
              <a:lnSpc>
                <a:spcPct val="100000"/>
              </a:lnSpc>
              <a:spcBef>
                <a:spcPts val="0"/>
              </a:spcBef>
              <a:buFontTx/>
              <a:buNone/>
            </a:pPr>
            <a:r>
              <a:rPr lang="en-IN" sz="1800" dirty="0">
                <a:solidFill>
                  <a:schemeClr val="bg2">
                    <a:lumMod val="50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TOP 10</a:t>
            </a:r>
          </a:p>
        </p:txBody>
      </p:sp>
      <p:sp>
        <p:nvSpPr>
          <p:cNvPr id="6" name="TextBox 5">
            <a:extLst>
              <a:ext uri="{FF2B5EF4-FFF2-40B4-BE49-F238E27FC236}">
                <a16:creationId xmlns:a16="http://schemas.microsoft.com/office/drawing/2014/main" id="{7C1BF51E-D705-F47E-22F5-4BE5137E69C8}"/>
              </a:ext>
            </a:extLst>
          </p:cNvPr>
          <p:cNvSpPr txBox="1"/>
          <p:nvPr/>
        </p:nvSpPr>
        <p:spPr>
          <a:xfrm>
            <a:off x="-107608" y="5056094"/>
            <a:ext cx="1013043" cy="537881"/>
          </a:xfrm>
          <a:prstGeom prst="rect">
            <a:avLst/>
          </a:prstGeom>
        </p:spPr>
        <p:txBody>
          <a:bodyPr wrap="square" rtlCol="0">
            <a:spAutoFit/>
          </a:bodyPr>
          <a:lstStyle/>
          <a:p>
            <a:pPr marL="0" indent="0" algn="ctr">
              <a:lnSpc>
                <a:spcPct val="100000"/>
              </a:lnSpc>
              <a:spcBef>
                <a:spcPts val="0"/>
              </a:spcBef>
              <a:buFontTx/>
              <a:buNone/>
            </a:pPr>
            <a:r>
              <a:rPr lang="en-IN" sz="1400" dirty="0">
                <a:solidFill>
                  <a:schemeClr val="bg2">
                    <a:lumMod val="50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BOTTOM 10</a:t>
            </a:r>
          </a:p>
        </p:txBody>
      </p:sp>
    </p:spTree>
    <p:extLst>
      <p:ext uri="{BB962C8B-B14F-4D97-AF65-F5344CB8AC3E}">
        <p14:creationId xmlns:p14="http://schemas.microsoft.com/office/powerpoint/2010/main" val="314064431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 calcmode="lin" valueType="num">
                                      <p:cBhvr additive="base">
                                        <p:cTn id="19"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 calcmode="lin" valueType="num">
                                      <p:cBhvr additive="base">
                                        <p:cTn id="23"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 calcmode="lin" valueType="num">
                                      <p:cBhvr additive="base">
                                        <p:cTn id="2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 calcmode="lin" valueType="num">
                                      <p:cBhvr additive="base">
                                        <p:cTn id="31"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2" cstate="print">
            <a:extLst>
              <a:ext uri="{28A0092B-C50C-407E-A947-70E740481C1C}">
                <a14:useLocalDpi xmlns:a14="http://schemas.microsoft.com/office/drawing/2010/main"/>
              </a:ext>
            </a:extLst>
          </a:blip>
          <a:srcRect l="34" r="34"/>
          <a:stretch/>
        </p:blipFill>
        <p:spPr/>
      </p:pic>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t="35994" b="35994"/>
          <a:stretch/>
        </p:blipFill>
        <p:spPr>
          <a:xfrm>
            <a:off x="391110" y="2493385"/>
            <a:ext cx="1465840" cy="1289394"/>
          </a:xfrm>
          <a:blipFill>
            <a:blip r:embed="rId3">
              <a:alphaModFix amt="4000"/>
            </a:blip>
            <a:stretch>
              <a:fillRect t="-4200" b="4200"/>
            </a:stretch>
          </a: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4" cstate="print">
            <a:extLst>
              <a:ext uri="{28A0092B-C50C-407E-A947-70E740481C1C}">
                <a14:useLocalDpi xmlns:a14="http://schemas.microsoft.com/office/drawing/2010/main"/>
              </a:ext>
            </a:extLst>
          </a:blip>
          <a:srcRect l="88" r="88"/>
          <a:stretch>
            <a:fill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703538"/>
            <a:ext cx="5055698" cy="2087954"/>
          </a:xfrm>
        </p:spPr>
        <p:txBody>
          <a:bodyPr/>
          <a:lstStyle/>
          <a:p>
            <a:pPr algn="ctr"/>
            <a:r>
              <a:rPr lang="en-US" sz="8000" dirty="0">
                <a:solidFill>
                  <a:schemeClr val="accent4">
                    <a:lumMod val="75000"/>
                  </a:schemeClr>
                </a:solidFill>
              </a:rPr>
              <a:t>Thank you</a:t>
            </a:r>
          </a:p>
        </p:txBody>
      </p:sp>
      <p:sp>
        <p:nvSpPr>
          <p:cNvPr id="2" name="Hexagon 1">
            <a:extLst>
              <a:ext uri="{FF2B5EF4-FFF2-40B4-BE49-F238E27FC236}">
                <a16:creationId xmlns:a16="http://schemas.microsoft.com/office/drawing/2014/main" id="{C741CB9F-509F-E3FF-EFCF-259994A1C148}"/>
              </a:ext>
            </a:extLst>
          </p:cNvPr>
          <p:cNvSpPr/>
          <p:nvPr/>
        </p:nvSpPr>
        <p:spPr>
          <a:xfrm>
            <a:off x="2754948" y="2493385"/>
            <a:ext cx="1465840" cy="1298107"/>
          </a:xfrm>
          <a:prstGeom prst="hexagon">
            <a:avLst/>
          </a:prstGeom>
          <a:solidFill>
            <a:srgbClr val="DCD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Hexagon 2">
            <a:extLst>
              <a:ext uri="{FF2B5EF4-FFF2-40B4-BE49-F238E27FC236}">
                <a16:creationId xmlns:a16="http://schemas.microsoft.com/office/drawing/2014/main" id="{F64E8424-BF89-E4EA-8F1E-D6D884D43E38}"/>
              </a:ext>
            </a:extLst>
          </p:cNvPr>
          <p:cNvSpPr/>
          <p:nvPr/>
        </p:nvSpPr>
        <p:spPr>
          <a:xfrm>
            <a:off x="3948599" y="3194928"/>
            <a:ext cx="1465840" cy="1289394"/>
          </a:xfrm>
          <a:prstGeom prst="hexagon">
            <a:avLst/>
          </a:prstGeom>
          <a:solidFill>
            <a:srgbClr val="DC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Hexagon 3">
            <a:extLst>
              <a:ext uri="{FF2B5EF4-FFF2-40B4-BE49-F238E27FC236}">
                <a16:creationId xmlns:a16="http://schemas.microsoft.com/office/drawing/2014/main" id="{1FDD6792-FC02-41FA-F20F-BFE3DECBC057}"/>
              </a:ext>
            </a:extLst>
          </p:cNvPr>
          <p:cNvSpPr/>
          <p:nvPr/>
        </p:nvSpPr>
        <p:spPr>
          <a:xfrm>
            <a:off x="5151412" y="5220000"/>
            <a:ext cx="1465840" cy="1308074"/>
          </a:xfrm>
          <a:prstGeom prst="hexagon">
            <a:avLst/>
          </a:prstGeom>
          <a:solidFill>
            <a:srgbClr val="FFF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8245834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4"/>
                                        </p:tgtEl>
                                        <p:attrNameLst>
                                          <p:attrName>ppt_x</p:attrName>
                                          <p:attrName>ppt_y</p:attrName>
                                        </p:attrNameLst>
                                      </p:cBhvr>
                                    </p:animMotion>
                                    <p:animRot by="1500000">
                                      <p:cBhvr>
                                        <p:cTn id="7" dur="125" fill="hold">
                                          <p:stCondLst>
                                            <p:cond delay="0"/>
                                          </p:stCondLst>
                                        </p:cTn>
                                        <p:tgtEl>
                                          <p:spTgt spid="24"/>
                                        </p:tgtEl>
                                        <p:attrNameLst>
                                          <p:attrName>r</p:attrName>
                                        </p:attrNameLst>
                                      </p:cBhvr>
                                    </p:animRot>
                                    <p:animRot by="-1500000">
                                      <p:cBhvr>
                                        <p:cTn id="8" dur="125" fill="hold">
                                          <p:stCondLst>
                                            <p:cond delay="125"/>
                                          </p:stCondLst>
                                        </p:cTn>
                                        <p:tgtEl>
                                          <p:spTgt spid="24"/>
                                        </p:tgtEl>
                                        <p:attrNameLst>
                                          <p:attrName>r</p:attrName>
                                        </p:attrNameLst>
                                      </p:cBhvr>
                                    </p:animRot>
                                    <p:animRot by="-1500000">
                                      <p:cBhvr>
                                        <p:cTn id="9" dur="125" fill="hold">
                                          <p:stCondLst>
                                            <p:cond delay="250"/>
                                          </p:stCondLst>
                                        </p:cTn>
                                        <p:tgtEl>
                                          <p:spTgt spid="24"/>
                                        </p:tgtEl>
                                        <p:attrNameLst>
                                          <p:attrName>r</p:attrName>
                                        </p:attrNameLst>
                                      </p:cBhvr>
                                    </p:animRot>
                                    <p:animRot by="1500000">
                                      <p:cBhvr>
                                        <p:cTn id="10" dur="125" fill="hold">
                                          <p:stCondLst>
                                            <p:cond delay="375"/>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Custom 1">
      <a:dk1>
        <a:srgbClr val="864A04"/>
      </a:dk1>
      <a:lt1>
        <a:srgbClr val="FF8F3B"/>
      </a:lt1>
      <a:dk2>
        <a:srgbClr val="FF6F0D"/>
      </a:dk2>
      <a:lt2>
        <a:srgbClr val="FABE79"/>
      </a:lt2>
      <a:accent1>
        <a:srgbClr val="FFAA33"/>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780</TotalTime>
  <Words>477</Words>
  <Application>Microsoft Office PowerPoint</Application>
  <PresentationFormat>Widescreen</PresentationFormat>
  <Paragraphs>50</Paragraphs>
  <Slides>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等线</vt:lpstr>
      <vt:lpstr>Abadi</vt:lpstr>
      <vt:lpstr>Arial</vt:lpstr>
      <vt:lpstr>Calibri</vt:lpstr>
      <vt:lpstr>Courier New</vt:lpstr>
      <vt:lpstr>Posterama</vt:lpstr>
      <vt:lpstr>Posterama Text Black</vt:lpstr>
      <vt:lpstr>Posterama Text SemiBold</vt:lpstr>
      <vt:lpstr>Office 主题​​</vt:lpstr>
      <vt:lpstr>Industrial Combustion Energy Use</vt:lpstr>
      <vt:lpstr>PowerPoint Presentation</vt:lpstr>
      <vt:lpstr>MMBtu_TOTAL for Ethane &amp; Ethanol </vt:lpstr>
      <vt:lpstr>Process Heating for 3M Company </vt:lpstr>
      <vt:lpstr>Unit Name Trend (1950-2022) Vs GWht_TOTAL </vt:lpstr>
      <vt:lpstr>    % Share of Direct Uses –Total Non      process for each MECS_Region</vt:lpstr>
      <vt:lpstr>County wise Conventional Boiler Use Stats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Combustion Energy Use</dc:title>
  <dc:creator>Nidhi Satra</dc:creator>
  <cp:lastModifiedBy>Nidhi Satra</cp:lastModifiedBy>
  <cp:revision>41</cp:revision>
  <dcterms:created xsi:type="dcterms:W3CDTF">2022-08-22T15:28:39Z</dcterms:created>
  <dcterms:modified xsi:type="dcterms:W3CDTF">2023-01-12T06:09:48Z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